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ovelo" charset="1" panose="02000000000000000000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600000000000000"/>
      <p:regular r:id="rId12"/>
    </p:embeddedFont>
    <p:embeddedFont>
      <p:font typeface="Montserrat Italics" charset="1" panose="00000500000000000000"/>
      <p:regular r:id="rId13"/>
    </p:embeddedFont>
    <p:embeddedFont>
      <p:font typeface="Montserrat Bold Italics" charset="1" panose="00000600000000000000"/>
      <p:regular r:id="rId14"/>
    </p:embeddedFont>
    <p:embeddedFont>
      <p:font typeface="Open Sauce" charset="1" panose="000005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 Italics" charset="1" panose="00000500000000000000"/>
      <p:regular r:id="rId17"/>
    </p:embeddedFont>
    <p:embeddedFont>
      <p:font typeface="Open Sauce Bold Italics" charset="1" panose="00000800000000000000"/>
      <p:regular r:id="rId18"/>
    </p:embeddedFont>
    <p:embeddedFont>
      <p:font typeface="TT Hoves" charset="1" panose="02000003020000060003"/>
      <p:regular r:id="rId19"/>
    </p:embeddedFont>
    <p:embeddedFont>
      <p:font typeface="TT Hoves Bold" charset="1" panose="02000003020000060003"/>
      <p:regular r:id="rId20"/>
    </p:embeddedFont>
    <p:embeddedFont>
      <p:font typeface="TT Hoves Italics" charset="1" panose="02000003020000060003"/>
      <p:regular r:id="rId21"/>
    </p:embeddedFont>
    <p:embeddedFont>
      <p:font typeface="TT Hoves Bold Italics" charset="1" panose="02000003020000060003"/>
      <p:regular r:id="rId22"/>
    </p:embeddedFont>
    <p:embeddedFont>
      <p:font typeface="Helios" charset="1" panose="020B0504020202020204"/>
      <p:regular r:id="rId23"/>
    </p:embeddedFont>
    <p:embeddedFont>
      <p:font typeface="Helios Bold" charset="1" panose="020B0704020202020204"/>
      <p:regular r:id="rId24"/>
    </p:embeddedFont>
    <p:embeddedFont>
      <p:font typeface="Helios Italics" charset="1" panose="020B0503020202090204"/>
      <p:regular r:id="rId25"/>
    </p:embeddedFont>
    <p:embeddedFont>
      <p:font typeface="Helios Bold Italics" charset="1" panose="020B0703020202090204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  <p:embeddedFont>
      <p:font typeface="Canva Sans Italics" charset="1" panose="020B0503030501040103"/>
      <p:regular r:id="rId29"/>
    </p:embeddedFont>
    <p:embeddedFont>
      <p:font typeface="Canva Sans Bold Italics" charset="1" panose="020B08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16.jpeg" Type="http://schemas.openxmlformats.org/officeDocument/2006/relationships/image"/><Relationship Id="rId5" Target="../media/VAFlUrqr3no.mp4" Type="http://schemas.openxmlformats.org/officeDocument/2006/relationships/video"/><Relationship Id="rId6" Target="../media/VAFlUrqr3no.mp4" Type="http://schemas.microsoft.com/office/2007/relationships/media"/><Relationship Id="rId7" Target="../media/image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16.jpeg" Type="http://schemas.openxmlformats.org/officeDocument/2006/relationships/image"/><Relationship Id="rId6" Target="../media/VAFlUrqr3no.mp4" Type="http://schemas.openxmlformats.org/officeDocument/2006/relationships/video"/><Relationship Id="rId7" Target="../media/VAFlUrqr3no.mp4" Type="http://schemas.microsoft.com/office/2007/relationships/media"/><Relationship Id="rId8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16.jpeg" Type="http://schemas.openxmlformats.org/officeDocument/2006/relationships/image"/><Relationship Id="rId6" Target="../media/VAFlUrqr3no.mp4" Type="http://schemas.openxmlformats.org/officeDocument/2006/relationships/video"/><Relationship Id="rId7" Target="../media/VAFlUrqr3no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2051466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79411" y="1592853"/>
            <a:ext cx="2860750" cy="57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1"/>
              </a:lnSpc>
              <a:spcBef>
                <a:spcPct val="0"/>
              </a:spcBef>
            </a:pPr>
            <a:r>
              <a:rPr lang="en-US" sz="3301">
                <a:solidFill>
                  <a:srgbClr val="FF5757"/>
                </a:solidFill>
                <a:latin typeface="Lovelo"/>
              </a:rPr>
              <a:t>SAM </a:t>
            </a:r>
            <a:r>
              <a:rPr lang="en-US" sz="3301">
                <a:solidFill>
                  <a:srgbClr val="38B6FF"/>
                </a:solidFill>
                <a:latin typeface="Lovelo"/>
              </a:rPr>
              <a:t>S</a:t>
            </a:r>
            <a:r>
              <a:rPr lang="en-US" sz="3301">
                <a:solidFill>
                  <a:srgbClr val="FF5757"/>
                </a:solidFill>
                <a:latin typeface="Lovelo"/>
              </a:rPr>
              <a:t>YSTEM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846045" y="912092"/>
            <a:ext cx="563742" cy="587428"/>
          </a:xfrm>
          <a:custGeom>
            <a:avLst/>
            <a:gdLst/>
            <a:ahLst/>
            <a:cxnLst/>
            <a:rect r="r" b="b" t="t" l="l"/>
            <a:pathLst>
              <a:path h="587428" w="563742">
                <a:moveTo>
                  <a:pt x="0" y="0"/>
                </a:moveTo>
                <a:lnTo>
                  <a:pt x="563741" y="0"/>
                </a:lnTo>
                <a:lnTo>
                  <a:pt x="563741" y="587428"/>
                </a:lnTo>
                <a:lnTo>
                  <a:pt x="0" y="58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729750" y="924818"/>
            <a:ext cx="5577175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elios"/>
              </a:rPr>
              <a:t>2023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79411" y="4137105"/>
            <a:ext cx="9944292" cy="1292543"/>
            <a:chOff x="0" y="0"/>
            <a:chExt cx="13259057" cy="172339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006264"/>
              <a:ext cx="13259057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</a:rPr>
                <a:t>RPS </a:t>
              </a:r>
              <a:r>
                <a:rPr lang="en-US" sz="3199">
                  <a:solidFill>
                    <a:srgbClr val="7ED957"/>
                  </a:solidFill>
                  <a:latin typeface="Helios"/>
                </a:rPr>
                <a:t>Green</a:t>
              </a:r>
              <a:r>
                <a:rPr lang="en-US" sz="3199">
                  <a:solidFill>
                    <a:srgbClr val="2A2E3A"/>
                  </a:solidFill>
                  <a:latin typeface="Helios"/>
                </a:rPr>
                <a:t> Savers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0"/>
              <a:ext cx="1325905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>
                  <a:solidFill>
                    <a:srgbClr val="2A2E3A"/>
                  </a:solidFill>
                  <a:latin typeface="TT Hoves Bold"/>
                </a:rPr>
                <a:t>Student Assessment Management System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8410" y="0"/>
            <a:ext cx="12259590" cy="2566292"/>
          </a:xfrm>
          <a:custGeom>
            <a:avLst/>
            <a:gdLst/>
            <a:ahLst/>
            <a:cxnLst/>
            <a:rect r="r" b="b" t="t" l="l"/>
            <a:pathLst>
              <a:path h="2566292" w="12259590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576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958279" y="4624383"/>
          <a:ext cx="7479588" cy="4524375"/>
        </p:xfrm>
        <a:graphic>
          <a:graphicData uri="http://schemas.openxmlformats.org/drawingml/2006/table">
            <a:tbl>
              <a:tblPr/>
              <a:tblGrid>
                <a:gridCol w="1947366"/>
                <a:gridCol w="5532222"/>
              </a:tblGrid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Meet the Team 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About the SAM System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Functional Design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Architecture &amp; Design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5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Cost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28700" y="995362"/>
            <a:ext cx="46693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Agenda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549468" y="9502398"/>
            <a:ext cx="3504189" cy="587428"/>
            <a:chOff x="0" y="0"/>
            <a:chExt cx="4672252" cy="783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1656" cy="783238"/>
            </a:xfrm>
            <a:custGeom>
              <a:avLst/>
              <a:gdLst/>
              <a:ahLst/>
              <a:cxnLst/>
              <a:rect r="r" b="b" t="t" l="l"/>
              <a:pathLst>
                <a:path h="783238" w="751656">
                  <a:moveTo>
                    <a:pt x="0" y="0"/>
                  </a:moveTo>
                  <a:lnTo>
                    <a:pt x="751656" y="0"/>
                  </a:lnTo>
                  <a:lnTo>
                    <a:pt x="751656" y="783238"/>
                  </a:lnTo>
                  <a:lnTo>
                    <a:pt x="0" y="783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57918" y="44137"/>
              <a:ext cx="3814334" cy="739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1"/>
                </a:lnSpc>
                <a:spcBef>
                  <a:spcPct val="0"/>
                </a:spcBef>
              </a:pPr>
              <a:r>
                <a:rPr lang="en-US" sz="3301">
                  <a:solidFill>
                    <a:srgbClr val="FF5757"/>
                  </a:solidFill>
                  <a:latin typeface="Lovelo"/>
                </a:rPr>
                <a:t>SAM </a:t>
              </a:r>
              <a:r>
                <a:rPr lang="en-US" sz="3301">
                  <a:solidFill>
                    <a:srgbClr val="38B6FF"/>
                  </a:solidFill>
                  <a:latin typeface="Lovelo"/>
                </a:rPr>
                <a:t>S</a:t>
              </a:r>
              <a:r>
                <a:rPr lang="en-US" sz="3301">
                  <a:solidFill>
                    <a:srgbClr val="FF5757"/>
                  </a:solidFill>
                  <a:latin typeface="Lovelo"/>
                </a:rPr>
                <a:t>YSTEM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401685" y="576194"/>
            <a:ext cx="1259047" cy="125904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31" t="0" r="-2531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01685" y="2003086"/>
            <a:ext cx="1259047" cy="125904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128" t="0" r="-612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401685" y="3280502"/>
            <a:ext cx="1259047" cy="125904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766" t="0" r="-6766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01685" y="4596694"/>
            <a:ext cx="1259047" cy="125904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3671" t="0" r="-13671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401685" y="5959640"/>
            <a:ext cx="1259047" cy="125904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6348" t="0" r="-6348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401685" y="7195997"/>
            <a:ext cx="1259047" cy="1259042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225" t="0" r="-3225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401685" y="8474090"/>
            <a:ext cx="1259047" cy="1259042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5405" t="0" r="-5405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83121" y="1028700"/>
            <a:ext cx="8115300" cy="1825146"/>
            <a:chOff x="0" y="0"/>
            <a:chExt cx="10820400" cy="243352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10820400" cy="1426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85"/>
                </a:lnSpc>
              </a:pPr>
              <a:r>
                <a:rPr lang="en-US" sz="7071">
                  <a:solidFill>
                    <a:srgbClr val="A20E20"/>
                  </a:solidFill>
                  <a:latin typeface="TT Hoves Bold"/>
                </a:rPr>
                <a:t>Meet the</a:t>
              </a:r>
              <a:r>
                <a:rPr lang="en-US" sz="7071">
                  <a:solidFill>
                    <a:srgbClr val="A20E20"/>
                  </a:solidFill>
                  <a:latin typeface="TT Hoves Bold"/>
                </a:rPr>
                <a:t> team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806544"/>
              <a:ext cx="8333559" cy="626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59"/>
                </a:lnSpc>
              </a:pPr>
              <a:r>
                <a:rPr lang="en-US" sz="2828">
                  <a:solidFill>
                    <a:srgbClr val="2A2E3A"/>
                  </a:solidFill>
                  <a:latin typeface="Helios"/>
                </a:rPr>
                <a:t>RPS Green Savers</a:t>
              </a:r>
              <a:r>
                <a:rPr lang="en-US" sz="2828">
                  <a:solidFill>
                    <a:srgbClr val="2A2E3A"/>
                  </a:solidFill>
                  <a:latin typeface="Helios"/>
                </a:rPr>
                <a:t>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050656" y="872977"/>
            <a:ext cx="5208644" cy="952734"/>
            <a:chOff x="0" y="0"/>
            <a:chExt cx="6944859" cy="127031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6944859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45515C"/>
                  </a:solidFill>
                  <a:latin typeface="Helios Bold"/>
                </a:rPr>
                <a:t>Gautam Narkar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356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45515C"/>
                  </a:solidFill>
                  <a:latin typeface="Helios"/>
                </a:rPr>
                <a:t>Project Manager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050656" y="2202376"/>
            <a:ext cx="5208644" cy="971784"/>
            <a:chOff x="0" y="0"/>
            <a:chExt cx="6944859" cy="129571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515C"/>
                  </a:solidFill>
                  <a:latin typeface="Helios Bold"/>
                </a:rPr>
                <a:t>Suhas Harde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45515C"/>
                  </a:solidFill>
                  <a:latin typeface="Helios"/>
                </a:rPr>
                <a:t>Lead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50656" y="3547955"/>
            <a:ext cx="5208644" cy="971784"/>
            <a:chOff x="0" y="0"/>
            <a:chExt cx="6944859" cy="1295712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515C"/>
                  </a:solidFill>
                  <a:latin typeface="Helios Bold"/>
                </a:rPr>
                <a:t>Sandeep Kumar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050656" y="4936318"/>
            <a:ext cx="5208644" cy="971784"/>
            <a:chOff x="0" y="0"/>
            <a:chExt cx="6944859" cy="1295712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515C"/>
                  </a:solidFill>
                  <a:latin typeface="Helios Bold"/>
                </a:rPr>
                <a:t>Yogesh Shukla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050656" y="6092371"/>
            <a:ext cx="5208644" cy="971784"/>
            <a:chOff x="0" y="0"/>
            <a:chExt cx="6944859" cy="1295712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515C"/>
                  </a:solidFill>
                  <a:latin typeface="Helios Bold"/>
                </a:rPr>
                <a:t>Shivani Mankar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050656" y="7483256"/>
            <a:ext cx="5208644" cy="971784"/>
            <a:chOff x="0" y="0"/>
            <a:chExt cx="6944859" cy="1295712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515C"/>
                  </a:solidFill>
                  <a:latin typeface="Helios Bold"/>
                </a:rPr>
                <a:t>Kruti Assar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050656" y="8636015"/>
            <a:ext cx="5208644" cy="971784"/>
            <a:chOff x="0" y="0"/>
            <a:chExt cx="6944859" cy="1295712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515C"/>
                  </a:solidFill>
                  <a:latin typeface="Helios Bold"/>
                </a:rPr>
                <a:t>Sandeep Sambre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761042"/>
              <a:ext cx="6944859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4549468" y="9502398"/>
            <a:ext cx="3504189" cy="587428"/>
            <a:chOff x="0" y="0"/>
            <a:chExt cx="4672252" cy="78323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51656" cy="783238"/>
            </a:xfrm>
            <a:custGeom>
              <a:avLst/>
              <a:gdLst/>
              <a:ahLst/>
              <a:cxnLst/>
              <a:rect r="r" b="b" t="t" l="l"/>
              <a:pathLst>
                <a:path h="783238" w="751656">
                  <a:moveTo>
                    <a:pt x="0" y="0"/>
                  </a:moveTo>
                  <a:lnTo>
                    <a:pt x="751656" y="0"/>
                  </a:lnTo>
                  <a:lnTo>
                    <a:pt x="751656" y="783238"/>
                  </a:lnTo>
                  <a:lnTo>
                    <a:pt x="0" y="783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857918" y="44137"/>
              <a:ext cx="3814334" cy="739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1"/>
                </a:lnSpc>
                <a:spcBef>
                  <a:spcPct val="0"/>
                </a:spcBef>
              </a:pPr>
              <a:r>
                <a:rPr lang="en-US" sz="3301">
                  <a:solidFill>
                    <a:srgbClr val="FF5757"/>
                  </a:solidFill>
                  <a:latin typeface="Lovelo"/>
                </a:rPr>
                <a:t>SAM </a:t>
              </a:r>
              <a:r>
                <a:rPr lang="en-US" sz="3301">
                  <a:solidFill>
                    <a:srgbClr val="38B6FF"/>
                  </a:solidFill>
                  <a:latin typeface="Lovelo"/>
                </a:rPr>
                <a:t>S</a:t>
              </a:r>
              <a:r>
                <a:rPr lang="en-US" sz="3301">
                  <a:solidFill>
                    <a:srgbClr val="FF5757"/>
                  </a:solidFill>
                  <a:latin typeface="Lovelo"/>
                </a:rPr>
                <a:t>YSTEM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036" r="0" b="8036"/>
            <a:stretch>
              <a:fillRect/>
            </a:stretch>
          </p:blipFill>
          <p:spPr>
            <a:xfrm flipH="false" flipV="false"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8271" r="0" b="8271"/>
            <a:stretch>
              <a:fillRect/>
            </a:stretch>
          </p:blipFill>
          <p:spPr>
            <a:xfrm flipH="false" flipV="false"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060" r="0" b="14855"/>
            <a:stretch>
              <a:fillRect/>
            </a:stretch>
          </p:blipFill>
          <p:spPr>
            <a:xfrm flipH="false" flipV="false"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7958" r="0" b="7958"/>
            <a:stretch>
              <a:fillRect/>
            </a:stretch>
          </p:blipFill>
          <p:spPr>
            <a:xfrm flipH="false" flipV="false"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512262" y="3072577"/>
            <a:ext cx="5263476" cy="4141845"/>
            <a:chOff x="0" y="0"/>
            <a:chExt cx="1298489" cy="10217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8489" cy="1021785"/>
            </a:xfrm>
            <a:custGeom>
              <a:avLst/>
              <a:gdLst/>
              <a:ahLst/>
              <a:cxnLst/>
              <a:rect r="r" b="b" t="t" l="l"/>
              <a:pathLst>
                <a:path h="1021785" w="1298489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anchor="ctr" rtlCol="false" tIns="40519" lIns="40519" bIns="40519" rIns="40519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96181" y="5196209"/>
            <a:ext cx="3695637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elios"/>
              </a:rPr>
              <a:t>SAM </a:t>
            </a:r>
            <a:r>
              <a:rPr lang="en-US" sz="3399">
                <a:solidFill>
                  <a:srgbClr val="38B6FF"/>
                </a:solidFill>
                <a:latin typeface="Helios"/>
              </a:rPr>
              <a:t>S</a:t>
            </a:r>
            <a:r>
              <a:rPr lang="en-US" sz="3399">
                <a:solidFill>
                  <a:srgbClr val="FFFFFF"/>
                </a:solidFill>
                <a:latin typeface="Helios"/>
              </a:rPr>
              <a:t>YSTEM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702277" y="4222935"/>
            <a:ext cx="883445" cy="920565"/>
          </a:xfrm>
          <a:custGeom>
            <a:avLst/>
            <a:gdLst/>
            <a:ahLst/>
            <a:cxnLst/>
            <a:rect r="r" b="b" t="t" l="l"/>
            <a:pathLst>
              <a:path h="920565" w="883445">
                <a:moveTo>
                  <a:pt x="0" y="0"/>
                </a:moveTo>
                <a:lnTo>
                  <a:pt x="883446" y="0"/>
                </a:lnTo>
                <a:lnTo>
                  <a:pt x="883446" y="920565"/>
                </a:lnTo>
                <a:lnTo>
                  <a:pt x="0" y="920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399" y="4296839"/>
            <a:ext cx="2078498" cy="69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8"/>
              </a:lnSpc>
            </a:pPr>
            <a:r>
              <a:rPr lang="en-US" sz="4105">
                <a:solidFill>
                  <a:srgbClr val="38B6FF"/>
                </a:solidFill>
                <a:latin typeface="Canva Sans"/>
              </a:rPr>
              <a:t>Secured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98739" y="4296839"/>
            <a:ext cx="4289261" cy="69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8"/>
              </a:lnSpc>
            </a:pPr>
            <a:r>
              <a:rPr lang="en-US" sz="4105">
                <a:solidFill>
                  <a:srgbClr val="38B6FF"/>
                </a:solidFill>
                <a:latin typeface="Canva Sans"/>
              </a:rPr>
              <a:t>Robust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58460" y="9480279"/>
            <a:ext cx="4185540" cy="69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8"/>
              </a:lnSpc>
            </a:pPr>
            <a:r>
              <a:rPr lang="en-US" sz="4105">
                <a:solidFill>
                  <a:srgbClr val="38B6FF"/>
                </a:solidFill>
                <a:latin typeface="Canva Sans"/>
              </a:rPr>
              <a:t>Cost Effective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14975" y="9480279"/>
            <a:ext cx="4185540" cy="69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8"/>
              </a:lnSpc>
            </a:pPr>
            <a:r>
              <a:rPr lang="en-US" sz="4105">
                <a:solidFill>
                  <a:srgbClr val="38B6FF"/>
                </a:solidFill>
                <a:latin typeface="Canva Sans"/>
              </a:rPr>
              <a:t>User Friendly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991796" cy="10287000"/>
            <a:chOff x="0" y="0"/>
            <a:chExt cx="210483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483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04835">
                  <a:moveTo>
                    <a:pt x="0" y="0"/>
                  </a:moveTo>
                  <a:lnTo>
                    <a:pt x="2104835" y="0"/>
                  </a:lnTo>
                  <a:lnTo>
                    <a:pt x="21048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91796" y="3332426"/>
            <a:ext cx="10296204" cy="5524957"/>
          </a:xfrm>
          <a:custGeom>
            <a:avLst/>
            <a:gdLst/>
            <a:ahLst/>
            <a:cxnLst/>
            <a:rect r="r" b="b" t="t" l="l"/>
            <a:pathLst>
              <a:path h="5524957" w="10296204">
                <a:moveTo>
                  <a:pt x="0" y="0"/>
                </a:moveTo>
                <a:lnTo>
                  <a:pt x="10296204" y="0"/>
                </a:lnTo>
                <a:lnTo>
                  <a:pt x="10296204" y="5524957"/>
                </a:lnTo>
                <a:lnTo>
                  <a:pt x="0" y="5524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0" r="0" b="-105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49468" y="9502398"/>
            <a:ext cx="3504189" cy="587428"/>
            <a:chOff x="0" y="0"/>
            <a:chExt cx="4672252" cy="783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1656" cy="783238"/>
            </a:xfrm>
            <a:custGeom>
              <a:avLst/>
              <a:gdLst/>
              <a:ahLst/>
              <a:cxnLst/>
              <a:rect r="r" b="b" t="t" l="l"/>
              <a:pathLst>
                <a:path h="783238" w="751656">
                  <a:moveTo>
                    <a:pt x="0" y="0"/>
                  </a:moveTo>
                  <a:lnTo>
                    <a:pt x="751656" y="0"/>
                  </a:lnTo>
                  <a:lnTo>
                    <a:pt x="751656" y="783238"/>
                  </a:lnTo>
                  <a:lnTo>
                    <a:pt x="0" y="783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57918" y="44137"/>
              <a:ext cx="3814334" cy="739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1"/>
                </a:lnSpc>
                <a:spcBef>
                  <a:spcPct val="0"/>
                </a:spcBef>
              </a:pPr>
              <a:r>
                <a:rPr lang="en-US" sz="3301">
                  <a:solidFill>
                    <a:srgbClr val="FF5757"/>
                  </a:solidFill>
                  <a:latin typeface="Lovelo"/>
                </a:rPr>
                <a:t>SAM </a:t>
              </a:r>
              <a:r>
                <a:rPr lang="en-US" sz="3301">
                  <a:solidFill>
                    <a:srgbClr val="38B6FF"/>
                  </a:solidFill>
                  <a:latin typeface="Lovelo"/>
                </a:rPr>
                <a:t>S</a:t>
              </a:r>
              <a:r>
                <a:rPr lang="en-US" sz="3301">
                  <a:solidFill>
                    <a:srgbClr val="FF5757"/>
                  </a:solidFill>
                  <a:latin typeface="Lovelo"/>
                </a:rPr>
                <a:t>YSTEM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4061" y="427292"/>
            <a:ext cx="5056046" cy="60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5"/>
              </a:lnSpc>
            </a:pPr>
            <a:r>
              <a:rPr lang="en-US" sz="3946">
                <a:solidFill>
                  <a:srgbClr val="FFFFFF"/>
                </a:solidFill>
                <a:latin typeface="TT Hoves Bold"/>
              </a:rPr>
              <a:t>Functional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4251" y="1812062"/>
            <a:ext cx="48956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3421">
                <a:solidFill>
                  <a:srgbClr val="FFFFFF"/>
                </a:solidFill>
                <a:latin typeface="TT Hoves"/>
              </a:rPr>
              <a:t>Requirement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8069" y="2633706"/>
            <a:ext cx="7375658" cy="745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7146" indent="-193573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FFFFFF"/>
                </a:solidFill>
                <a:latin typeface="Canva Sans"/>
              </a:rPr>
              <a:t>Allow for the Organization to create </a:t>
            </a:r>
            <a:r>
              <a:rPr lang="en-US" sz="1793">
                <a:solidFill>
                  <a:srgbClr val="38B6FF"/>
                </a:solidFill>
                <a:latin typeface="Canva Sans Bold"/>
              </a:rPr>
              <a:t>Student profiles</a:t>
            </a:r>
            <a:r>
              <a:rPr lang="en-US" sz="1793">
                <a:solidFill>
                  <a:srgbClr val="FFFFFF"/>
                </a:solidFill>
                <a:latin typeface="Canva Sans"/>
              </a:rPr>
              <a:t> (register skills and other student history) on the application</a:t>
            </a:r>
          </a:p>
          <a:p>
            <a:pPr>
              <a:lnSpc>
                <a:spcPts val="2510"/>
              </a:lnSpc>
            </a:pPr>
          </a:p>
          <a:p>
            <a:pPr marL="387146" indent="-193573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FFFFFF"/>
                </a:solidFill>
                <a:latin typeface="Canva Sans"/>
              </a:rPr>
              <a:t>Allow for the key </a:t>
            </a:r>
            <a:r>
              <a:rPr lang="en-US" sz="1793">
                <a:solidFill>
                  <a:srgbClr val="38B6FF"/>
                </a:solidFill>
                <a:latin typeface="Canva Sans Bold"/>
              </a:rPr>
              <a:t>stakeholder/teachers/admins</a:t>
            </a:r>
            <a:r>
              <a:rPr lang="en-US" sz="1793">
                <a:solidFill>
                  <a:srgbClr val="FFFFFF"/>
                </a:solidFill>
                <a:latin typeface="Canva Sans"/>
              </a:rPr>
              <a:t> to publish students track record - which could be assessment updates, Training completed, placement opportunities taken and review on dashboard.</a:t>
            </a:r>
          </a:p>
          <a:p>
            <a:pPr>
              <a:lnSpc>
                <a:spcPts val="2510"/>
              </a:lnSpc>
            </a:pPr>
          </a:p>
          <a:p>
            <a:pPr marL="387146" indent="-193573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38B6FF"/>
                </a:solidFill>
                <a:latin typeface="Canva Sans Bold"/>
              </a:rPr>
              <a:t>Batch upload </a:t>
            </a:r>
            <a:r>
              <a:rPr lang="en-US" sz="1793">
                <a:solidFill>
                  <a:srgbClr val="FFFFFF"/>
                </a:solidFill>
                <a:latin typeface="Canva Sans"/>
              </a:rPr>
              <a:t>features for capturing all the data-for historical record keeping purposes.</a:t>
            </a:r>
          </a:p>
          <a:p>
            <a:pPr>
              <a:lnSpc>
                <a:spcPts val="2510"/>
              </a:lnSpc>
            </a:pPr>
          </a:p>
          <a:p>
            <a:pPr marL="387146" indent="-193573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38B6FF"/>
                </a:solidFill>
                <a:latin typeface="Canva Sans Bold"/>
              </a:rPr>
              <a:t>Manage students' skills</a:t>
            </a:r>
            <a:r>
              <a:rPr lang="en-US" sz="1793">
                <a:solidFill>
                  <a:srgbClr val="FFFFFF"/>
                </a:solidFill>
                <a:latin typeface="Canva Sans"/>
              </a:rPr>
              <a:t> sets and prepare appropriate performance reports from the platform</a:t>
            </a:r>
          </a:p>
          <a:p>
            <a:pPr>
              <a:lnSpc>
                <a:spcPts val="2510"/>
              </a:lnSpc>
            </a:pPr>
          </a:p>
          <a:p>
            <a:pPr marL="387146" indent="-193573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38B6FF"/>
                </a:solidFill>
                <a:latin typeface="Canva Sans Bold"/>
              </a:rPr>
              <a:t>Courses</a:t>
            </a:r>
            <a:r>
              <a:rPr lang="en-US" sz="1793">
                <a:solidFill>
                  <a:srgbClr val="FFFFFF"/>
                </a:solidFill>
                <a:latin typeface="Canva Sans"/>
              </a:rPr>
              <a:t> are classified into - Basic &amp; Advanced for all the students</a:t>
            </a:r>
          </a:p>
          <a:p>
            <a:pPr>
              <a:lnSpc>
                <a:spcPts val="2510"/>
              </a:lnSpc>
            </a:pPr>
          </a:p>
          <a:p>
            <a:pPr marL="387146" indent="-193573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38B6FF"/>
                </a:solidFill>
                <a:latin typeface="Canva Sans Bold"/>
              </a:rPr>
              <a:t>Student Demographics</a:t>
            </a:r>
            <a:r>
              <a:rPr lang="en-US" sz="1793">
                <a:solidFill>
                  <a:srgbClr val="FFFFFF"/>
                </a:solidFill>
                <a:latin typeface="Canva Sans"/>
              </a:rPr>
              <a:t> i.e. Pll Data needs to be stored</a:t>
            </a:r>
          </a:p>
          <a:p>
            <a:pPr>
              <a:lnSpc>
                <a:spcPts val="2510"/>
              </a:lnSpc>
            </a:pPr>
          </a:p>
          <a:p>
            <a:pPr marL="387146" indent="-193573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38B6FF"/>
                </a:solidFill>
                <a:latin typeface="Canva Sans Bold"/>
              </a:rPr>
              <a:t>Generate CV </a:t>
            </a:r>
            <a:r>
              <a:rPr lang="en-US" sz="1793">
                <a:solidFill>
                  <a:srgbClr val="FFFFFF"/>
                </a:solidFill>
                <a:latin typeface="Canva Sans"/>
              </a:rPr>
              <a:t>in pdf format to be shared for placements</a:t>
            </a:r>
          </a:p>
          <a:p>
            <a:pPr>
              <a:lnSpc>
                <a:spcPts val="2510"/>
              </a:lnSpc>
            </a:pPr>
          </a:p>
          <a:p>
            <a:pPr marL="387146" indent="-193573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FFFFFF"/>
                </a:solidFill>
                <a:latin typeface="Canva Sans"/>
              </a:rPr>
              <a:t>While designing </a:t>
            </a:r>
            <a:r>
              <a:rPr lang="en-US" sz="1793">
                <a:solidFill>
                  <a:srgbClr val="38B6FF"/>
                </a:solidFill>
                <a:latin typeface="Canva Sans Bold"/>
              </a:rPr>
              <a:t>admin template, accessibility</a:t>
            </a:r>
            <a:r>
              <a:rPr lang="en-US" sz="1793">
                <a:solidFill>
                  <a:srgbClr val="FFFFFF"/>
                </a:solidFill>
                <a:latin typeface="Canva Sans"/>
              </a:rPr>
              <a:t> features should be enabled</a:t>
            </a:r>
          </a:p>
          <a:p>
            <a:pPr>
              <a:lnSpc>
                <a:spcPts val="1904"/>
              </a:lnSpc>
            </a:pPr>
          </a:p>
        </p:txBody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991796" y="9258300"/>
            <a:ext cx="1358799" cy="1019100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7991796" y="0"/>
            <a:ext cx="10296204" cy="2155298"/>
          </a:xfrm>
          <a:custGeom>
            <a:avLst/>
            <a:gdLst/>
            <a:ahLst/>
            <a:cxnLst/>
            <a:rect r="r" b="b" t="t" l="l"/>
            <a:pathLst>
              <a:path h="2155298" w="10296204">
                <a:moveTo>
                  <a:pt x="0" y="0"/>
                </a:moveTo>
                <a:lnTo>
                  <a:pt x="10296204" y="0"/>
                </a:lnTo>
                <a:lnTo>
                  <a:pt x="10296204" y="2155298"/>
                </a:lnTo>
                <a:lnTo>
                  <a:pt x="0" y="2155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18576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79889" cy="10287000"/>
            <a:chOff x="0" y="0"/>
            <a:chExt cx="17066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06637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7090" y="2353974"/>
            <a:ext cx="691165" cy="424752"/>
          </a:xfrm>
          <a:custGeom>
            <a:avLst/>
            <a:gdLst/>
            <a:ahLst/>
            <a:cxnLst/>
            <a:rect r="r" b="b" t="t" l="l"/>
            <a:pathLst>
              <a:path h="424752" w="691165">
                <a:moveTo>
                  <a:pt x="0" y="0"/>
                </a:moveTo>
                <a:lnTo>
                  <a:pt x="691165" y="0"/>
                </a:lnTo>
                <a:lnTo>
                  <a:pt x="691165" y="424752"/>
                </a:lnTo>
                <a:lnTo>
                  <a:pt x="0" y="4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49468" y="9502398"/>
            <a:ext cx="3504189" cy="587428"/>
            <a:chOff x="0" y="0"/>
            <a:chExt cx="4672252" cy="783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1656" cy="783238"/>
            </a:xfrm>
            <a:custGeom>
              <a:avLst/>
              <a:gdLst/>
              <a:ahLst/>
              <a:cxnLst/>
              <a:rect r="r" b="b" t="t" l="l"/>
              <a:pathLst>
                <a:path h="783238" w="751656">
                  <a:moveTo>
                    <a:pt x="0" y="0"/>
                  </a:moveTo>
                  <a:lnTo>
                    <a:pt x="751656" y="0"/>
                  </a:lnTo>
                  <a:lnTo>
                    <a:pt x="751656" y="783238"/>
                  </a:lnTo>
                  <a:lnTo>
                    <a:pt x="0" y="783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57918" y="44137"/>
              <a:ext cx="3814334" cy="739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1"/>
                </a:lnSpc>
                <a:spcBef>
                  <a:spcPct val="0"/>
                </a:spcBef>
              </a:pPr>
              <a:r>
                <a:rPr lang="en-US" sz="3301">
                  <a:solidFill>
                    <a:srgbClr val="FF5757"/>
                  </a:solidFill>
                  <a:latin typeface="Lovelo"/>
                </a:rPr>
                <a:t>SAM </a:t>
              </a:r>
              <a:r>
                <a:rPr lang="en-US" sz="3301">
                  <a:solidFill>
                    <a:srgbClr val="38B6FF"/>
                  </a:solidFill>
                  <a:latin typeface="Lovelo"/>
                </a:rPr>
                <a:t>S</a:t>
              </a:r>
              <a:r>
                <a:rPr lang="en-US" sz="3301">
                  <a:solidFill>
                    <a:srgbClr val="FF5757"/>
                  </a:solidFill>
                  <a:latin typeface="Lovelo"/>
                </a:rPr>
                <a:t>YSTEM</a:t>
              </a: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489414" y="9258300"/>
            <a:ext cx="1358799" cy="1019100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7796485" y="1645952"/>
            <a:ext cx="9462815" cy="7612348"/>
          </a:xfrm>
          <a:custGeom>
            <a:avLst/>
            <a:gdLst/>
            <a:ahLst/>
            <a:cxnLst/>
            <a:rect r="r" b="b" t="t" l="l"/>
            <a:pathLst>
              <a:path h="7612348" w="9462815">
                <a:moveTo>
                  <a:pt x="0" y="0"/>
                </a:moveTo>
                <a:lnTo>
                  <a:pt x="9462815" y="0"/>
                </a:lnTo>
                <a:lnTo>
                  <a:pt x="9462815" y="7612348"/>
                </a:lnTo>
                <a:lnTo>
                  <a:pt x="0" y="76123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7090" y="604950"/>
            <a:ext cx="4845371" cy="58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3811">
                <a:solidFill>
                  <a:srgbClr val="FFFFFF"/>
                </a:solidFill>
                <a:latin typeface="TT Hoves Bold"/>
              </a:rPr>
              <a:t>Architecture 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952" y="2315874"/>
            <a:ext cx="3917258" cy="347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2"/>
              </a:lnSpc>
            </a:pPr>
            <a:r>
              <a:rPr lang="en-US" sz="2194">
                <a:solidFill>
                  <a:srgbClr val="FFFFFF"/>
                </a:solidFill>
                <a:latin typeface="Montserrat"/>
              </a:rPr>
              <a:t>Google Cloud Platform</a:t>
            </a:r>
          </a:p>
          <a:p>
            <a:pPr>
              <a:lnSpc>
                <a:spcPts val="3072"/>
              </a:lnSpc>
            </a:pPr>
          </a:p>
          <a:p>
            <a:pPr marL="473828" indent="-236914" lvl="1">
              <a:lnSpc>
                <a:spcPts val="3072"/>
              </a:lnSpc>
              <a:buFont typeface="Arial"/>
              <a:buChar char="•"/>
            </a:pPr>
            <a:r>
              <a:rPr lang="en-US" sz="2194">
                <a:solidFill>
                  <a:srgbClr val="FFFFFF"/>
                </a:solidFill>
                <a:latin typeface="Montserrat"/>
              </a:rPr>
              <a:t>Cloud Run</a:t>
            </a:r>
          </a:p>
          <a:p>
            <a:pPr marL="473828" indent="-236914" lvl="1">
              <a:lnSpc>
                <a:spcPts val="3072"/>
              </a:lnSpc>
              <a:buFont typeface="Arial"/>
              <a:buChar char="•"/>
            </a:pPr>
            <a:r>
              <a:rPr lang="en-US" sz="2194">
                <a:solidFill>
                  <a:srgbClr val="FFFFFF"/>
                </a:solidFill>
                <a:latin typeface="Montserrat"/>
              </a:rPr>
              <a:t>Cloud Storage</a:t>
            </a:r>
          </a:p>
          <a:p>
            <a:pPr marL="473828" indent="-236914" lvl="1">
              <a:lnSpc>
                <a:spcPts val="3072"/>
              </a:lnSpc>
              <a:buFont typeface="Arial"/>
              <a:buChar char="•"/>
            </a:pPr>
            <a:r>
              <a:rPr lang="en-US" sz="2194">
                <a:solidFill>
                  <a:srgbClr val="FFFFFF"/>
                </a:solidFill>
                <a:latin typeface="Montserrat"/>
              </a:rPr>
              <a:t>Cloud Firestore</a:t>
            </a:r>
          </a:p>
          <a:p>
            <a:pPr marL="473828" indent="-236914" lvl="1">
              <a:lnSpc>
                <a:spcPts val="3072"/>
              </a:lnSpc>
              <a:buFont typeface="Arial"/>
              <a:buChar char="•"/>
            </a:pPr>
            <a:r>
              <a:rPr lang="en-US" sz="2194">
                <a:solidFill>
                  <a:srgbClr val="FFFFFF"/>
                </a:solidFill>
                <a:latin typeface="Montserrat"/>
              </a:rPr>
              <a:t>Cloud Functions</a:t>
            </a:r>
          </a:p>
          <a:p>
            <a:pPr marL="473828" indent="-236914" lvl="1">
              <a:lnSpc>
                <a:spcPts val="3072"/>
              </a:lnSpc>
              <a:buFont typeface="Arial"/>
              <a:buChar char="•"/>
            </a:pPr>
            <a:r>
              <a:rPr lang="en-US" sz="2194">
                <a:solidFill>
                  <a:srgbClr val="FFFFFF"/>
                </a:solidFill>
                <a:latin typeface="Montserrat"/>
              </a:rPr>
              <a:t>Cloud SQL</a:t>
            </a:r>
          </a:p>
          <a:p>
            <a:pPr marL="473828" indent="-236914" lvl="1">
              <a:lnSpc>
                <a:spcPts val="3072"/>
              </a:lnSpc>
              <a:buFont typeface="Arial"/>
              <a:buChar char="•"/>
            </a:pPr>
            <a:r>
              <a:rPr lang="en-US" sz="2194">
                <a:solidFill>
                  <a:srgbClr val="FFFFFF"/>
                </a:solidFill>
                <a:latin typeface="Montserrat"/>
              </a:rPr>
              <a:t>Cloud IAM</a:t>
            </a:r>
          </a:p>
          <a:p>
            <a:pPr>
              <a:lnSpc>
                <a:spcPts val="3072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24259" y="-2727870"/>
            <a:ext cx="21853498" cy="5455740"/>
            <a:chOff x="0" y="0"/>
            <a:chExt cx="1012092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2092" cy="252670"/>
            </a:xfrm>
            <a:custGeom>
              <a:avLst/>
              <a:gdLst/>
              <a:ahLst/>
              <a:cxnLst/>
              <a:rect r="r" b="b" t="t" l="l"/>
              <a:pathLst>
                <a:path h="252670" w="1012092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6258005" y="-88241"/>
            <a:ext cx="15118279" cy="3185392"/>
            <a:chOff x="0" y="0"/>
            <a:chExt cx="1216146" cy="25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6146" cy="256240"/>
            </a:xfrm>
            <a:custGeom>
              <a:avLst/>
              <a:gdLst/>
              <a:ahLst/>
              <a:cxnLst/>
              <a:rect r="r" b="b" t="t" l="l"/>
              <a:pathLst>
                <a:path h="256240" w="1216146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685683" y="2961216"/>
            <a:ext cx="5634449" cy="7325784"/>
          </a:xfrm>
          <a:custGeom>
            <a:avLst/>
            <a:gdLst/>
            <a:ahLst/>
            <a:cxnLst/>
            <a:rect r="r" b="b" t="t" l="l"/>
            <a:pathLst>
              <a:path h="7325784" w="5634449">
                <a:moveTo>
                  <a:pt x="0" y="0"/>
                </a:moveTo>
                <a:lnTo>
                  <a:pt x="5634449" y="0"/>
                </a:lnTo>
                <a:lnTo>
                  <a:pt x="5634449" y="7325784"/>
                </a:lnTo>
                <a:lnTo>
                  <a:pt x="0" y="7325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879061" y="9502398"/>
            <a:ext cx="3504189" cy="587428"/>
            <a:chOff x="0" y="0"/>
            <a:chExt cx="4672252" cy="783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1656" cy="783238"/>
            </a:xfrm>
            <a:custGeom>
              <a:avLst/>
              <a:gdLst/>
              <a:ahLst/>
              <a:cxnLst/>
              <a:rect r="r" b="b" t="t" l="l"/>
              <a:pathLst>
                <a:path h="783238" w="751656">
                  <a:moveTo>
                    <a:pt x="0" y="0"/>
                  </a:moveTo>
                  <a:lnTo>
                    <a:pt x="751656" y="0"/>
                  </a:lnTo>
                  <a:lnTo>
                    <a:pt x="751656" y="783238"/>
                  </a:lnTo>
                  <a:lnTo>
                    <a:pt x="0" y="783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857918" y="44137"/>
              <a:ext cx="3814334" cy="739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1"/>
                </a:lnSpc>
                <a:spcBef>
                  <a:spcPct val="0"/>
                </a:spcBef>
              </a:pPr>
              <a:r>
                <a:rPr lang="en-US" sz="3301">
                  <a:solidFill>
                    <a:srgbClr val="FF5757"/>
                  </a:solidFill>
                  <a:latin typeface="Lovelo"/>
                </a:rPr>
                <a:t>SAM </a:t>
              </a:r>
              <a:r>
                <a:rPr lang="en-US" sz="3301">
                  <a:solidFill>
                    <a:srgbClr val="38B6FF"/>
                  </a:solidFill>
                  <a:latin typeface="Lovelo"/>
                </a:rPr>
                <a:t>S</a:t>
              </a:r>
              <a:r>
                <a:rPr lang="en-US" sz="3301">
                  <a:solidFill>
                    <a:srgbClr val="FF5757"/>
                  </a:solidFill>
                  <a:latin typeface="Lovelo"/>
                </a:rPr>
                <a:t>YSTEM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25437" y="3385520"/>
            <a:ext cx="5155957" cy="1101390"/>
          </a:xfrm>
          <a:custGeom>
            <a:avLst/>
            <a:gdLst/>
            <a:ahLst/>
            <a:cxnLst/>
            <a:rect r="r" b="b" t="t" l="l"/>
            <a:pathLst>
              <a:path h="1101390" w="5155957">
                <a:moveTo>
                  <a:pt x="0" y="0"/>
                </a:moveTo>
                <a:lnTo>
                  <a:pt x="5155956" y="0"/>
                </a:lnTo>
                <a:lnTo>
                  <a:pt x="5155956" y="1101389"/>
                </a:lnTo>
                <a:lnTo>
                  <a:pt x="0" y="1101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57662" y="1092451"/>
            <a:ext cx="621180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T Hoves Bold"/>
              </a:rPr>
              <a:t>COST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46685" y="1958640"/>
            <a:ext cx="633255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elios"/>
              </a:rPr>
              <a:t>Monthly Expenses</a:t>
            </a:r>
          </a:p>
        </p:txBody>
      </p:sp>
      <p:pic>
        <p:nvPicPr>
          <p:cNvPr name="Picture 20" id="20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9286562"/>
            <a:ext cx="1358799" cy="10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404987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0" t="0" r="-5094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906127"/>
            <a:ext cx="3504189" cy="587428"/>
            <a:chOff x="0" y="0"/>
            <a:chExt cx="4672252" cy="783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1656" cy="783238"/>
            </a:xfrm>
            <a:custGeom>
              <a:avLst/>
              <a:gdLst/>
              <a:ahLst/>
              <a:cxnLst/>
              <a:rect r="r" b="b" t="t" l="l"/>
              <a:pathLst>
                <a:path h="783238" w="751656">
                  <a:moveTo>
                    <a:pt x="0" y="0"/>
                  </a:moveTo>
                  <a:lnTo>
                    <a:pt x="751656" y="0"/>
                  </a:lnTo>
                  <a:lnTo>
                    <a:pt x="751656" y="783238"/>
                  </a:lnTo>
                  <a:lnTo>
                    <a:pt x="0" y="783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57918" y="44137"/>
              <a:ext cx="3814334" cy="739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1"/>
                </a:lnSpc>
                <a:spcBef>
                  <a:spcPct val="0"/>
                </a:spcBef>
              </a:pPr>
              <a:r>
                <a:rPr lang="en-US" sz="3301">
                  <a:solidFill>
                    <a:srgbClr val="FF5757"/>
                  </a:solidFill>
                  <a:latin typeface="Lovelo"/>
                </a:rPr>
                <a:t>SAM </a:t>
              </a:r>
              <a:r>
                <a:rPr lang="en-US" sz="3301">
                  <a:solidFill>
                    <a:srgbClr val="38B6FF"/>
                  </a:solidFill>
                  <a:latin typeface="Lovelo"/>
                </a:rPr>
                <a:t>S</a:t>
              </a:r>
              <a:r>
                <a:rPr lang="en-US" sz="3301">
                  <a:solidFill>
                    <a:srgbClr val="FF5757"/>
                  </a:solidFill>
                  <a:latin typeface="Lovelo"/>
                </a:rPr>
                <a:t>YSTEM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532889" y="4064631"/>
            <a:ext cx="3163001" cy="2157739"/>
          </a:xfrm>
          <a:custGeom>
            <a:avLst/>
            <a:gdLst/>
            <a:ahLst/>
            <a:cxnLst/>
            <a:rect r="r" b="b" t="t" l="l"/>
            <a:pathLst>
              <a:path h="2157739" w="3163001">
                <a:moveTo>
                  <a:pt x="0" y="0"/>
                </a:moveTo>
                <a:lnTo>
                  <a:pt x="3163001" y="0"/>
                </a:lnTo>
                <a:lnTo>
                  <a:pt x="3163001" y="2157738"/>
                </a:lnTo>
                <a:lnTo>
                  <a:pt x="0" y="2157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765653"/>
            <a:ext cx="7376287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"/>
              </a:rPr>
              <a:t>Team:</a:t>
            </a:r>
            <a:r>
              <a:rPr lang="en-US" sz="3399" u="none">
                <a:solidFill>
                  <a:srgbClr val="2A2E3A"/>
                </a:solidFill>
                <a:latin typeface="Helios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477250"/>
            <a:ext cx="737628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A2E3A"/>
                </a:solidFill>
                <a:latin typeface="Helios Bold"/>
              </a:rPr>
              <a:t>RPS </a:t>
            </a:r>
            <a:r>
              <a:rPr lang="en-US" sz="3399">
                <a:solidFill>
                  <a:srgbClr val="7ED957"/>
                </a:solidFill>
                <a:latin typeface="Helios Bold"/>
              </a:rPr>
              <a:t>Green</a:t>
            </a:r>
            <a:r>
              <a:rPr lang="en-US" sz="3399">
                <a:solidFill>
                  <a:srgbClr val="2A2E3A"/>
                </a:solidFill>
                <a:latin typeface="Helios Bold"/>
              </a:rPr>
              <a:t> Savers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734425"/>
            <a:ext cx="737628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DAFlToEXywE</dc:identifier>
  <dcterms:modified xsi:type="dcterms:W3CDTF">2011-08-01T06:04:30Z</dcterms:modified>
  <cp:revision>1</cp:revision>
  <dc:title>Blank Company Profile Business Presentation in Red Maroon White Geometric Style</dc:title>
</cp:coreProperties>
</file>